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VLHE"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12"/>
  </p:notesMasterIdLst>
  <p:handoutMasterIdLst>
    <p:handoutMasterId r:id="rId13"/>
  </p:handoutMasterIdLst>
  <p:sldIdLst>
    <p:sldId id="291" r:id="rId2"/>
    <p:sldId id="301" r:id="rId3"/>
    <p:sldId id="293" r:id="rId4"/>
    <p:sldId id="294" r:id="rId5"/>
    <p:sldId id="295" r:id="rId6"/>
    <p:sldId id="296" r:id="rId7"/>
    <p:sldId id="297" r:id="rId8"/>
    <p:sldId id="298" r:id="rId9"/>
    <p:sldId id="299" r:id="rId10"/>
    <p:sldId id="300" r:id="rId11"/>
  </p:sldIdLst>
  <p:sldSz cx="12188825"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352" autoAdjust="0"/>
  </p:normalViewPr>
  <p:slideViewPr>
    <p:cSldViewPr>
      <p:cViewPr varScale="1">
        <p:scale>
          <a:sx n="93" d="100"/>
          <a:sy n="93" d="100"/>
        </p:scale>
        <p:origin x="232" y="56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2862" y="6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004A8D02-4E65-4CCD-8312-4AB164C6C77D}" type="datetimeFigureOut">
              <a:rPr lang="en-US"/>
              <a:t>11/19/19</a:t>
            </a:fld>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67A755D9-D361-47B8-9652-3B4EA9776CE5}" type="datetimeFigureOut">
              <a:rPr lang="en-US"/>
              <a:t>11/19/19</a:t>
            </a:fld>
            <a:endParaRPr/>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someone asked us to explain to them what prayer is, what might we say? </a:t>
            </a:r>
          </a:p>
          <a:p>
            <a:endParaRPr lang="en-US" dirty="0"/>
          </a:p>
          <a:p>
            <a:r>
              <a:rPr lang="en-US" dirty="0"/>
              <a:t>Talking to God, confessing sins asking on behalf of others . . .</a:t>
            </a:r>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3869696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Prayer of protection because we want to hear Jesus voice not our own, the world’s or the enemy’s voice.</a:t>
            </a:r>
          </a:p>
          <a:p>
            <a:pPr marL="171450" indent="-171450">
              <a:buFont typeface="Arial" panose="020B0604020202020204" pitchFamily="34" charset="0"/>
              <a:buChar char="•"/>
            </a:pPr>
            <a:r>
              <a:rPr lang="en-US" dirty="0"/>
              <a:t>Invite the Holy Spirit to come</a:t>
            </a:r>
          </a:p>
          <a:p>
            <a:pPr marL="171450" indent="-171450">
              <a:buFont typeface="Arial" panose="020B0604020202020204" pitchFamily="34" charset="0"/>
              <a:buChar char="•"/>
            </a:pPr>
            <a:r>
              <a:rPr lang="en-US" dirty="0"/>
              <a:t>Quiet and relax: Being able to quiet and relax yourself is one of the strongest indicators of good mental health and we can grow in this ability by practicing it.</a:t>
            </a:r>
          </a:p>
          <a:p>
            <a:pPr marL="171450" indent="-171450">
              <a:buFont typeface="Arial" panose="020B0604020202020204" pitchFamily="34" charset="0"/>
              <a:buChar char="•"/>
            </a:pPr>
            <a:r>
              <a:rPr lang="en-US" dirty="0"/>
              <a:t>Positive memory/</a:t>
            </a:r>
            <a:r>
              <a:rPr lang="en-US" b="1" dirty="0"/>
              <a:t>appreciation: </a:t>
            </a:r>
            <a:r>
              <a:rPr lang="en-US" b="0" dirty="0"/>
              <a:t>When we allow ourselves to remember and feel appreciation (think back on a happy/joyful/peaceful experience), oxytocin is released which makes us feel good and prepares our brain for bonding and positive relationship connection (turns on the relational circuits in our brain).  When this part of our brain is engaged, we are in a much better position to relate to God and to others. Key is appreciation. Give thanks in all things . . . over and over again in scripture</a:t>
            </a:r>
          </a:p>
          <a:p>
            <a:pPr marL="171450" indent="-171450">
              <a:buFont typeface="Arial" panose="020B0604020202020204" pitchFamily="34" charset="0"/>
              <a:buChar char="•"/>
            </a:pPr>
            <a:r>
              <a:rPr lang="en-US" b="0" dirty="0"/>
              <a:t>Spend time enjoying and resting in this memory/positive connection. As we are appreciating, we are actually connecting to God, to the one who created and gave us these good things. Faith, granddaughter…..</a:t>
            </a:r>
          </a:p>
          <a:p>
            <a:pPr marL="171450" indent="-171450">
              <a:buFont typeface="Arial" panose="020B0604020202020204" pitchFamily="34" charset="0"/>
              <a:buChar char="•"/>
            </a:pPr>
            <a:r>
              <a:rPr lang="en-US" b="0" dirty="0"/>
              <a:t>Then listen as I ask the Lord questions on our behalf. Look for a thought, feeling, a word, scripture . . .</a:t>
            </a:r>
          </a:p>
          <a:p>
            <a:pPr marL="628650" lvl="1" indent="-171450">
              <a:buFont typeface="Arial" panose="020B0604020202020204" pitchFamily="34" charset="0"/>
              <a:buChar char="•"/>
            </a:pPr>
            <a:r>
              <a:rPr lang="en-US" b="0" dirty="0"/>
              <a:t>Lord, what do you love about me?</a:t>
            </a:r>
          </a:p>
          <a:p>
            <a:pPr marL="628650" lvl="1" indent="-171450">
              <a:buFont typeface="Arial" panose="020B0604020202020204" pitchFamily="34" charset="0"/>
              <a:buChar char="•"/>
            </a:pPr>
            <a:r>
              <a:rPr lang="en-US" b="0" dirty="0"/>
              <a:t>When you formed me in the womb, what were you excited about?</a:t>
            </a:r>
          </a:p>
          <a:p>
            <a:pPr marL="628650" lvl="1" indent="-171450">
              <a:buFont typeface="Arial" panose="020B0604020202020204" pitchFamily="34" charset="0"/>
              <a:buChar char="•"/>
            </a:pPr>
            <a:r>
              <a:rPr lang="en-US" b="0" dirty="0"/>
              <a:t>When you think of me what makes you smile or proud?</a:t>
            </a:r>
          </a:p>
          <a:p>
            <a:pPr marL="628650" lvl="1" indent="-171450">
              <a:buFont typeface="Arial" panose="020B0604020202020204" pitchFamily="34" charset="0"/>
              <a:buChar char="•"/>
            </a:pPr>
            <a:r>
              <a:rPr lang="en-US" b="0" dirty="0"/>
              <a:t>Lord, is there anything on your heart you want to share with me?</a:t>
            </a:r>
          </a:p>
          <a:p>
            <a:pPr marL="628650" lvl="1" indent="-171450">
              <a:buFont typeface="Arial" panose="020B0604020202020204" pitchFamily="34" charset="0"/>
              <a:buChar char="•"/>
            </a:pPr>
            <a:r>
              <a:rPr lang="en-US" b="0" dirty="0"/>
              <a:t>Anything you want me to know?</a:t>
            </a:r>
          </a:p>
          <a:p>
            <a:endParaRPr lang="en-US" b="0" dirty="0"/>
          </a:p>
          <a:p>
            <a:r>
              <a:rPr lang="en-US" b="0" dirty="0"/>
              <a:t>As we end our listening time I am going to read some scriptures over you . . . </a:t>
            </a:r>
            <a:endParaRPr lang="en-US" b="1" dirty="0"/>
          </a:p>
          <a:p>
            <a:endParaRPr lang="en-US" dirty="0"/>
          </a:p>
          <a:p>
            <a:r>
              <a:rPr lang="en-US" dirty="0"/>
              <a:t>After Immanuel Prayer exercise and if time allows read scripture over the people.</a:t>
            </a:r>
          </a:p>
          <a:p>
            <a:endParaRPr lang="en-US" dirty="0"/>
          </a:p>
          <a:p>
            <a:r>
              <a:rPr lang="en-US" dirty="0"/>
              <a:t>Ending Prayer: God longs for each of us to know him, to love him, to enjoy him, to delight in him because he knows us, loves us, enjoys us and delights in us.  And we each have the awesome privilege of walking with, resting in, and being a friend of God. I pray God’s blessing on us as we pursue this call to “be still and know God.” Amen.</a:t>
            </a:r>
          </a:p>
        </p:txBody>
      </p:sp>
      <p:sp>
        <p:nvSpPr>
          <p:cNvPr id="4" name="Slide Number Placeholder 3"/>
          <p:cNvSpPr>
            <a:spLocks noGrp="1"/>
          </p:cNvSpPr>
          <p:nvPr>
            <p:ph type="sldNum" sz="quarter" idx="10"/>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4204002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children when teaching them how to pray we use our hand with the five aspects of prayer—all of which are important. But it is only us talking to God</a:t>
            </a:r>
            <a:r>
              <a:rPr lang="en-US" b="1" dirty="0"/>
              <a:t>. We often leave out a very important part that makes our relationship with God full and rich; leaves out the idea of LISTENING and FRIENDSHIP and INTIMACY . . . </a:t>
            </a:r>
          </a:p>
          <a:p>
            <a:endParaRPr lang="en-US" dirty="0"/>
          </a:p>
          <a:p>
            <a:r>
              <a:rPr lang="en-US" dirty="0"/>
              <a:t>Jesus calls us friends</a:t>
            </a:r>
          </a:p>
          <a:p>
            <a:endParaRPr lang="en-US"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a:t>
            </a:fld>
            <a:endParaRPr lang="en-US"/>
          </a:p>
        </p:txBody>
      </p:sp>
    </p:spTree>
    <p:extLst>
      <p:ext uri="{BB962C8B-B14F-4D97-AF65-F5344CB8AC3E}">
        <p14:creationId xmlns:p14="http://schemas.microsoft.com/office/powerpoint/2010/main" val="324857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grow a friendship?</a:t>
            </a:r>
          </a:p>
          <a:p>
            <a:endParaRPr lang="en-US" dirty="0"/>
          </a:p>
          <a:p>
            <a:r>
              <a:rPr lang="en-US" dirty="0"/>
              <a:t>Time together; talk and listen; share hearts, thoughts, and feelings with one another; Share our hearts with one another</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3</a:t>
            </a:fld>
            <a:endParaRPr lang="en-US"/>
          </a:p>
        </p:txBody>
      </p:sp>
    </p:spTree>
    <p:extLst>
      <p:ext uri="{BB962C8B-B14F-4D97-AF65-F5344CB8AC3E}">
        <p14:creationId xmlns:p14="http://schemas.microsoft.com/office/powerpoint/2010/main" val="173562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look at an aspect of prayer that brings us into a deeper communion/intimacy with Jesus. God invites us/longs for us to know him, and to delight in him</a:t>
            </a:r>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extLst>
      <p:ext uri="{BB962C8B-B14F-4D97-AF65-F5344CB8AC3E}">
        <p14:creationId xmlns:p14="http://schemas.microsoft.com/office/powerpoint/2010/main" val="404296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delights in us and calls us to delight in him! We are intended to be the delight of God and the object of His affection. He longs for us to know him and to know his great love for us and his delight in us. </a:t>
            </a:r>
          </a:p>
          <a:p>
            <a:r>
              <a:rPr lang="en-US" dirty="0"/>
              <a:t>Jeremiah 28:13, “All who seek me will find me if they seek me with all their heart.”</a:t>
            </a:r>
          </a:p>
          <a:p>
            <a:r>
              <a:rPr lang="en-US" dirty="0"/>
              <a:t>Matthew 11:28, “Come to me all who are weary and burdened and I will give you rest.”</a:t>
            </a:r>
          </a:p>
          <a:p>
            <a:r>
              <a:rPr lang="en-US" b="1" dirty="0"/>
              <a:t>God takes pleasure in us and we are to take pleasure in him. As we spend time with God, share our hearts and innermost thoughts; as we quiet ourselves and allow him to share his heart and thoughts with us, we grow intimate friendship with him.</a:t>
            </a:r>
          </a:p>
        </p:txBody>
      </p:sp>
      <p:sp>
        <p:nvSpPr>
          <p:cNvPr id="4" name="Slide Number Placeholder 3"/>
          <p:cNvSpPr>
            <a:spLocks noGrp="1"/>
          </p:cNvSpPr>
          <p:nvPr>
            <p:ph type="sldNum" sz="quarter" idx="10"/>
          </p:nvPr>
        </p:nvSpPr>
        <p:spPr/>
        <p:txBody>
          <a:bodyPr/>
          <a:lstStyle/>
          <a:p>
            <a:fld id="{E3B36274-F2B9-4C45-BBB4-0EDF4CD651A7}" type="slidenum">
              <a:rPr lang="en-US" smtClean="0"/>
              <a:t>5</a:t>
            </a:fld>
            <a:endParaRPr lang="en-US"/>
          </a:p>
        </p:txBody>
      </p:sp>
    </p:spTree>
    <p:extLst>
      <p:ext uri="{BB962C8B-B14F-4D97-AF65-F5344CB8AC3E}">
        <p14:creationId xmlns:p14="http://schemas.microsoft.com/office/powerpoint/2010/main" val="405225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wonderful picture of intimate friendship with God: Mother Theresa</a:t>
            </a:r>
          </a:p>
          <a:p>
            <a:r>
              <a:rPr lang="en-US" dirty="0"/>
              <a:t>Dan Rather’s interview with Mother Theresa on prayer:</a:t>
            </a:r>
          </a:p>
          <a:p>
            <a:r>
              <a:rPr lang="en-US" dirty="0"/>
              <a:t>So when you pray what do you say?</a:t>
            </a:r>
          </a:p>
          <a:p>
            <a:pPr marL="171450" indent="-171450">
              <a:buFontTx/>
              <a:buChar char="-"/>
            </a:pPr>
            <a:r>
              <a:rPr lang="en-US" dirty="0"/>
              <a:t>Nothing, I just listen.</a:t>
            </a:r>
          </a:p>
          <a:p>
            <a:pPr marL="0" indent="0">
              <a:buFontTx/>
              <a:buNone/>
            </a:pPr>
            <a:r>
              <a:rPr lang="en-US" dirty="0"/>
              <a:t>Well….what does God say?</a:t>
            </a:r>
          </a:p>
          <a:p>
            <a:pPr marL="0" indent="0">
              <a:buFontTx/>
              <a:buNone/>
            </a:pPr>
            <a:r>
              <a:rPr lang="en-US" dirty="0"/>
              <a:t>- Usually nothing, he just listens.</a:t>
            </a:r>
          </a:p>
          <a:p>
            <a:endParaRPr lang="en-US" dirty="0"/>
          </a:p>
          <a:p>
            <a:r>
              <a:rPr lang="en-US" dirty="0"/>
              <a:t>That sweet sense of just being together</a:t>
            </a:r>
          </a:p>
          <a:p>
            <a:endParaRPr lang="en-US" dirty="0"/>
          </a:p>
          <a:p>
            <a:r>
              <a:rPr lang="en-US" dirty="0"/>
              <a:t>When I asked the Lord what he wanted me to share with you, I had a picture of a person with his head laid on Jesus’ chest. So I looked for a picture that would depict this idea of resting and intimacy. –go to next slide</a:t>
            </a:r>
          </a:p>
        </p:txBody>
      </p:sp>
      <p:sp>
        <p:nvSpPr>
          <p:cNvPr id="4" name="Slide Number Placeholder 3"/>
          <p:cNvSpPr>
            <a:spLocks noGrp="1"/>
          </p:cNvSpPr>
          <p:nvPr>
            <p:ph type="sldNum" sz="quarter" idx="10"/>
          </p:nvPr>
        </p:nvSpPr>
        <p:spPr/>
        <p:txBody>
          <a:bodyPr/>
          <a:lstStyle/>
          <a:p>
            <a:fld id="{E3B36274-F2B9-4C45-BBB4-0EDF4CD651A7}" type="slidenum">
              <a:rPr lang="en-US" smtClean="0"/>
              <a:t>6</a:t>
            </a:fld>
            <a:endParaRPr lang="en-US"/>
          </a:p>
        </p:txBody>
      </p:sp>
    </p:spTree>
    <p:extLst>
      <p:ext uri="{BB962C8B-B14F-4D97-AF65-F5344CB8AC3E}">
        <p14:creationId xmlns:p14="http://schemas.microsoft.com/office/powerpoint/2010/main" val="155669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baby’s face – such peace, security, contentment. I believe God wants this for all of us. He says, “Be still and know that I am God.” I read somewhere (on David Harper’s blog) that we can translate this to “Let go and know that I am God.” So it is a sense of letting go of our thoughts, worries, our busyness and just sinking into and resting into God’s love for us. A sense of scrunching up our hands and then letting go and sinking into that deep rest just like the baby in this picture. So we need to learn to quiet ourselves—to be still—but this can be really hard to do.  </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7</a:t>
            </a:fld>
            <a:endParaRPr lang="en-US"/>
          </a:p>
        </p:txBody>
      </p:sp>
    </p:spTree>
    <p:extLst>
      <p:ext uri="{BB962C8B-B14F-4D97-AF65-F5344CB8AC3E}">
        <p14:creationId xmlns:p14="http://schemas.microsoft.com/office/powerpoint/2010/main" val="372043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live in a world of such noise and fear; of electronics everywhere. </a:t>
            </a:r>
            <a:r>
              <a:rPr lang="en-US" dirty="0" err="1"/>
              <a:t>NoVa</a:t>
            </a:r>
            <a:r>
              <a:rPr lang="en-US" dirty="0"/>
              <a:t> is especially noisy and hurried. But Jesus’ life was one of uninterrupted attentiveness to the Father. He walked in total fearless, listening, and obedience to his loving Father. Jesus said, “I only do what I see the Father doing.” </a:t>
            </a:r>
            <a:r>
              <a:rPr lang="en-US" b="1" dirty="0"/>
              <a:t>The goal of Jesus’ ministry is nothing less than to bring us into that most intimate and loving community. John 17:11 </a:t>
            </a:r>
            <a:r>
              <a:rPr lang="en-US" dirty="0"/>
              <a:t>How can we be still enough to enter into that loving community? Lots of tools and ways: read the medieval saints; desert fathers; lectio </a:t>
            </a:r>
            <a:r>
              <a:rPr lang="en-US" dirty="0" err="1"/>
              <a:t>divina</a:t>
            </a:r>
            <a:r>
              <a:rPr lang="en-US" dirty="0"/>
              <a:t>; Jesus prayer; taking a class like Forming. One of the best ways I have found is Immanuel Prayer.</a:t>
            </a:r>
          </a:p>
        </p:txBody>
      </p:sp>
      <p:sp>
        <p:nvSpPr>
          <p:cNvPr id="4" name="Slide Number Placeholder 3"/>
          <p:cNvSpPr>
            <a:spLocks noGrp="1"/>
          </p:cNvSpPr>
          <p:nvPr>
            <p:ph type="sldNum" sz="quarter" idx="10"/>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40065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 for connecting with God by slowing down our body, emotions,  and thoughts in order to “be still and know God.” This method is based on the awareness that Jesus is always with us (regardless of how we feel). Immanuel means that God is always with us and desires to interact with us in all situations. He says,  “I will never leave you nor forsake you,” Hebrews 13:5. This is a way to help us connect to God in  joy—to know that God is always glad to be with us even when we are distressed. A way of listening prayer—who we will be listening for that still small voice of God—we might sense his presence; receive a thought, a scripture, see a picture . . . God gave us our five senses not just to perceive the world we live in but to perceive him as well.</a:t>
            </a:r>
          </a:p>
        </p:txBody>
      </p:sp>
      <p:sp>
        <p:nvSpPr>
          <p:cNvPr id="4" name="Slide Number Placeholder 3"/>
          <p:cNvSpPr>
            <a:spLocks noGrp="1"/>
          </p:cNvSpPr>
          <p:nvPr>
            <p:ph type="sldNum" sz="quarter" idx="10"/>
          </p:nvPr>
        </p:nvSpPr>
        <p:spPr/>
        <p:txBody>
          <a:bodyPr/>
          <a:lstStyle/>
          <a:p>
            <a:fld id="{E3B36274-F2B9-4C45-BBB4-0EDF4CD651A7}" type="slidenum">
              <a:rPr lang="en-US" smtClean="0"/>
              <a:t>9</a:t>
            </a:fld>
            <a:endParaRPr lang="en-US"/>
          </a:p>
        </p:txBody>
      </p:sp>
    </p:spTree>
    <p:extLst>
      <p:ext uri="{BB962C8B-B14F-4D97-AF65-F5344CB8AC3E}">
        <p14:creationId xmlns:p14="http://schemas.microsoft.com/office/powerpoint/2010/main" val="239155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599784" y="2386744"/>
            <a:ext cx="8989258" cy="1645920"/>
          </a:xfrm>
          <a:solidFill>
            <a:srgbClr val="FFFFFF"/>
          </a:solidFill>
          <a:ln w="38100">
            <a:solidFill>
              <a:srgbClr val="404040"/>
            </a:solidFill>
          </a:ln>
        </p:spPr>
        <p:txBody>
          <a:bodyPr lIns="274320" rIns="274320" anchor="ctr" anchorCtr="1">
            <a:normAutofit/>
          </a:bodyPr>
          <a:lstStyle>
            <a:lvl1pPr algn="ctr">
              <a:defRPr sz="3799">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4492" y="4352544"/>
            <a:ext cx="6799841" cy="1239894"/>
          </a:xfrm>
          <a:noFill/>
        </p:spPr>
        <p:txBody>
          <a:bodyPr>
            <a:normAutofit/>
          </a:bodyPr>
          <a:lstStyle>
            <a:lvl1pPr marL="0" indent="0" algn="ctr">
              <a:buNone/>
              <a:defRPr sz="1999">
                <a:solidFill>
                  <a:schemeClr val="tx1">
                    <a:lumMod val="75000"/>
                    <a:lumOff val="25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3829175-527E-46A3-863C-1BB1F163B849}" type="datetimeFigureOut">
              <a:rPr lang="en-US" smtClean="0"/>
              <a:t>11/19/19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2435751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2540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0858" y="937260"/>
            <a:ext cx="1298270"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0555" y="937260"/>
            <a:ext cx="6196875"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11/19/19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93137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829175-527E-46A3-863C-1BB1F163B849}" type="datetimeFigureOut">
              <a:rPr lang="en-US" smtClean="0"/>
              <a:t>11/19/19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42963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599784" y="2386744"/>
            <a:ext cx="8989258" cy="1645920"/>
          </a:xfrm>
          <a:solidFill>
            <a:srgbClr val="FFFFFF"/>
          </a:solidFill>
          <a:ln w="38100">
            <a:solidFill>
              <a:srgbClr val="404040"/>
            </a:solidFill>
          </a:ln>
        </p:spPr>
        <p:txBody>
          <a:bodyPr lIns="274320" rIns="274320" anchor="ctr" anchorCtr="1">
            <a:normAutofit/>
          </a:bodyPr>
          <a:lstStyle>
            <a:lvl1pPr>
              <a:defRPr sz="3799">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4492" y="4352465"/>
            <a:ext cx="6799841" cy="1265082"/>
          </a:xfrm>
        </p:spPr>
        <p:txBody>
          <a:bodyPr anchor="t" anchorCtr="1">
            <a:normAutofit/>
          </a:bodyPr>
          <a:lstStyle>
            <a:lvl1pPr marL="0" indent="0">
              <a:buNone/>
              <a:defRPr sz="1999">
                <a:solidFill>
                  <a:schemeClr val="tx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83829175-527E-46A3-863C-1BB1F163B849}" type="datetimeFigureOut">
              <a:rPr lang="en-US" smtClean="0"/>
              <a:t>11/19/19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3321171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500" y="2638044"/>
            <a:ext cx="4270659"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6665" y="2638044"/>
            <a:ext cx="4269135"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3829175-527E-46A3-863C-1BB1F163B849}" type="datetimeFigureOut">
              <a:rPr lang="en-US" smtClean="0"/>
              <a:t>11/19/19</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3985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024" y="2313434"/>
            <a:ext cx="4269136" cy="704087"/>
          </a:xfrm>
        </p:spPr>
        <p:txBody>
          <a:bodyPr anchor="b" anchorCtr="1">
            <a:normAutofit/>
          </a:bodyPr>
          <a:lstStyle>
            <a:lvl1pPr marL="0" indent="0" algn="ctr">
              <a:buNone/>
              <a:defRPr sz="1899" b="0" cap="all" spc="100" baseline="0">
                <a:solidFill>
                  <a:schemeClr val="accent2">
                    <a:lumMod val="75000"/>
                  </a:schemeClr>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583024" y="3143250"/>
            <a:ext cx="4269136"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6666" y="3143250"/>
            <a:ext cx="425237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6665" y="2313434"/>
            <a:ext cx="4269136" cy="704087"/>
          </a:xfrm>
        </p:spPr>
        <p:txBody>
          <a:bodyPr anchor="b" anchorCtr="1">
            <a:normAutofit/>
          </a:bodyPr>
          <a:lstStyle>
            <a:lvl1pPr marL="0" indent="0" algn="ctr">
              <a:buNone/>
              <a:defRPr sz="1899" b="0" cap="all" spc="100" baseline="0">
                <a:solidFill>
                  <a:schemeClr val="accent2">
                    <a:lumMod val="75000"/>
                  </a:schemeClr>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83829175-527E-46A3-863C-1BB1F163B849}" type="datetimeFigureOut">
              <a:rPr lang="en-US" smtClean="0"/>
              <a:t>11/19/19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7291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829175-527E-46A3-863C-1BB1F163B849}" type="datetimeFigureOut">
              <a:rPr lang="en-US" smtClean="0"/>
              <a:t>11/19/19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02168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smtClean="0"/>
              <a:t>11/19/19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56188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462" y="2243829"/>
            <a:ext cx="4485488" cy="1141497"/>
          </a:xfrm>
          <a:solidFill>
            <a:srgbClr val="FFFFFF"/>
          </a:solidFill>
          <a:ln>
            <a:solidFill>
              <a:srgbClr val="404040"/>
            </a:solidFill>
          </a:ln>
        </p:spPr>
        <p:txBody>
          <a:bodyPr anchor="ctr" anchorCtr="1">
            <a:normAutofit/>
          </a:bodyPr>
          <a:lstStyle>
            <a:lvl1pPr>
              <a:defRPr sz="2199">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4326" y="804672"/>
            <a:ext cx="4814586" cy="5248656"/>
          </a:xfrm>
        </p:spPr>
        <p:txBody>
          <a:bodyPr>
            <a:normAutofit/>
          </a:bodyPr>
          <a:lstStyle>
            <a:lvl1pPr>
              <a:defRPr sz="1899">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277" y="3549918"/>
            <a:ext cx="3793772" cy="2194036"/>
          </a:xfrm>
        </p:spPr>
        <p:txBody>
          <a:bodyPr anchor="t" anchorCtr="1">
            <a:normAutofit/>
          </a:bodyPr>
          <a:lstStyle>
            <a:lvl1pPr marL="0" indent="0" algn="ctr">
              <a:buNone/>
              <a:defRPr sz="1500">
                <a:solidFill>
                  <a:srgbClr val="FFFFFF"/>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83829175-527E-46A3-863C-1BB1F163B849}" type="datetimeFigureOut">
              <a:rPr lang="en-US" smtClean="0"/>
              <a:pPr/>
              <a:t>11/19/19</a:t>
            </a:fld>
            <a:endParaRPr lang="en-US" dirty="0"/>
          </a:p>
        </p:txBody>
      </p:sp>
      <p:sp>
        <p:nvSpPr>
          <p:cNvPr id="10" name="Footer Placeholder 9"/>
          <p:cNvSpPr>
            <a:spLocks noGrp="1"/>
          </p:cNvSpPr>
          <p:nvPr>
            <p:ph type="ftr" sz="quarter" idx="11"/>
          </p:nvPr>
        </p:nvSpPr>
        <p:spPr>
          <a:xfrm>
            <a:off x="804463" y="6236208"/>
            <a:ext cx="5123462"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08408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44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313" y="2243828"/>
            <a:ext cx="4493827" cy="1134640"/>
          </a:xfrm>
          <a:solidFill>
            <a:srgbClr val="FFFFFF"/>
          </a:solidFill>
          <a:ln>
            <a:solidFill>
              <a:srgbClr val="404040"/>
            </a:solidFill>
          </a:ln>
        </p:spPr>
        <p:txBody>
          <a:bodyPr anchor="ctr" anchorCtr="1">
            <a:noAutofit/>
          </a:bodyPr>
          <a:lstStyle>
            <a:lvl1pPr>
              <a:defRPr sz="2199">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4412" y="0"/>
            <a:ext cx="6100508" cy="6858000"/>
          </a:xfrm>
          <a:solidFill>
            <a:schemeClr val="bg1">
              <a:lumMod val="75000"/>
            </a:schemeClr>
          </a:solidFill>
        </p:spPr>
        <p:txBody>
          <a:bodyPr anchor="t"/>
          <a:lstStyle>
            <a:lvl1pPr marL="0" indent="0">
              <a:buNone/>
              <a:defRPr sz="3199">
                <a:solidFill>
                  <a:schemeClr val="bg1">
                    <a:lumMod val="85000"/>
                    <a:lumOff val="15000"/>
                  </a:schemeClr>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115277" y="3549919"/>
            <a:ext cx="3793772" cy="2194037"/>
          </a:xfrm>
        </p:spPr>
        <p:txBody>
          <a:bodyPr anchor="t" anchorCtr="1">
            <a:normAutofit/>
          </a:bodyPr>
          <a:lstStyle>
            <a:lvl1pPr marL="0" indent="0" algn="ctr">
              <a:buNone/>
              <a:defRPr sz="1500">
                <a:solidFill>
                  <a:srgbClr val="FFFFFF"/>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F766007-DED0-4119-8EC5-FCB1C599938A}" type="datetimeFigureOut">
              <a:rPr lang="en-US" smtClean="0"/>
              <a:t>11/19/19</a:t>
            </a:fld>
            <a:endParaRPr lang="en-US"/>
          </a:p>
        </p:txBody>
      </p:sp>
      <p:sp>
        <p:nvSpPr>
          <p:cNvPr id="9" name="Footer Placeholder 8"/>
          <p:cNvSpPr>
            <a:spLocks noGrp="1"/>
          </p:cNvSpPr>
          <p:nvPr>
            <p:ph type="ftr" sz="quarter" idx="11"/>
          </p:nvPr>
        </p:nvSpPr>
        <p:spPr>
          <a:xfrm>
            <a:off x="804463" y="6236208"/>
            <a:ext cx="5123462"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4BB1113-9B72-47D3-AEFE-F6D6298B9F66}" type="slidenum">
              <a:rPr lang="en-US" smtClean="0"/>
              <a:t>‹#›</a:t>
            </a:fld>
            <a:endParaRPr lang="en-US"/>
          </a:p>
        </p:txBody>
      </p:sp>
    </p:spTree>
    <p:extLst>
      <p:ext uri="{BB962C8B-B14F-4D97-AF65-F5344CB8AC3E}">
        <p14:creationId xmlns:p14="http://schemas.microsoft.com/office/powerpoint/2010/main" val="292339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0555" y="964692"/>
            <a:ext cx="772771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0555" y="2638045"/>
            <a:ext cx="772771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19392" y="6238816"/>
            <a:ext cx="2753029"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3829175-527E-46A3-863C-1BB1F163B849}" type="datetimeFigureOut">
              <a:rPr lang="en-US" smtClean="0"/>
              <a:pPr/>
              <a:t>11/19/19</a:t>
            </a:fld>
            <a:endParaRPr lang="en-US" dirty="0"/>
          </a:p>
        </p:txBody>
      </p:sp>
      <p:sp>
        <p:nvSpPr>
          <p:cNvPr id="5" name="Footer Placeholder 4"/>
          <p:cNvSpPr>
            <a:spLocks noGrp="1"/>
          </p:cNvSpPr>
          <p:nvPr>
            <p:ph type="ftr" sz="quarter" idx="3"/>
          </p:nvPr>
        </p:nvSpPr>
        <p:spPr>
          <a:xfrm>
            <a:off x="1599784" y="6236208"/>
            <a:ext cx="5899652"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6120" y="6217920"/>
            <a:ext cx="365665"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452829848"/>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126" rtl="0" eaLnBrk="1" latinLnBrk="0" hangingPunct="1">
        <a:lnSpc>
          <a:spcPct val="90000"/>
        </a:lnSpc>
        <a:spcBef>
          <a:spcPct val="0"/>
        </a:spcBef>
        <a:buNone/>
        <a:defRPr sz="2799" kern="1200" cap="all" spc="200" baseline="0">
          <a:solidFill>
            <a:srgbClr val="262626"/>
          </a:solidFill>
          <a:latin typeface="+mj-lt"/>
          <a:ea typeface="+mj-ea"/>
          <a:cs typeface="+mj-cs"/>
        </a:defRPr>
      </a:lvl1pPr>
    </p:titleStyle>
    <p:bodyStyle>
      <a:lvl1pPr marL="228531" indent="-228531" algn="l" defTabSz="914126" rtl="0" eaLnBrk="1" latinLnBrk="0" hangingPunct="1">
        <a:lnSpc>
          <a:spcPct val="100000"/>
        </a:lnSpc>
        <a:spcBef>
          <a:spcPts val="1000"/>
        </a:spcBef>
        <a:buClr>
          <a:schemeClr val="accent2"/>
        </a:buClr>
        <a:buFont typeface="Arial" panose="020B0604020202020204" pitchFamily="34" charset="0"/>
        <a:buChar char="•"/>
        <a:defRPr sz="1799" kern="1200">
          <a:solidFill>
            <a:schemeClr val="tx1">
              <a:lumMod val="85000"/>
              <a:lumOff val="15000"/>
            </a:schemeClr>
          </a:solidFill>
          <a:latin typeface="+mn-lt"/>
          <a:ea typeface="+mn-ea"/>
          <a:cs typeface="+mn-cs"/>
        </a:defRPr>
      </a:lvl1pPr>
      <a:lvl2pPr marL="457063"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594"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126"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2657"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469"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3868"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6853"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210"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amp;ehk=VLHE"/><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mrsconte.wikispaces.com/Mother+Teresa+Group+1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AB15E4-61F6-4F37-85A9-EB4068CE7D0A}"/>
              </a:ext>
            </a:extLst>
          </p:cNvPr>
          <p:cNvPicPr>
            <a:picLocks noChangeAspect="1"/>
          </p:cNvPicPr>
          <p:nvPr/>
        </p:nvPicPr>
        <p:blipFill rotWithShape="1">
          <a:blip r:embed="rId3">
            <a:extLst>
              <a:ext uri="{28A0092B-C50C-407E-A947-70E740481C1C}">
                <a14:useLocalDpi xmlns:a14="http://schemas.microsoft.com/office/drawing/2010/main" val="0"/>
              </a:ext>
            </a:extLst>
          </a:blip>
          <a:srcRect l="18356" r="2572"/>
          <a:stretch/>
        </p:blipFill>
        <p:spPr>
          <a:xfrm>
            <a:off x="0" y="0"/>
            <a:ext cx="7542212" cy="6892636"/>
          </a:xfrm>
          <a:prstGeom prst="rect">
            <a:avLst/>
          </a:prstGeom>
        </p:spPr>
      </p:pic>
      <p:sp>
        <p:nvSpPr>
          <p:cNvPr id="7" name="Title 6">
            <a:extLst>
              <a:ext uri="{FF2B5EF4-FFF2-40B4-BE49-F238E27FC236}">
                <a16:creationId xmlns:a16="http://schemas.microsoft.com/office/drawing/2014/main" id="{CDD6CD41-6F45-46FF-AA0A-219FC9FB6FA3}"/>
              </a:ext>
            </a:extLst>
          </p:cNvPr>
          <p:cNvSpPr>
            <a:spLocks noGrp="1"/>
          </p:cNvSpPr>
          <p:nvPr>
            <p:ph type="ctrTitle"/>
          </p:nvPr>
        </p:nvSpPr>
        <p:spPr>
          <a:xfrm>
            <a:off x="7999412" y="2615986"/>
            <a:ext cx="3549499" cy="736814"/>
          </a:xfrm>
        </p:spPr>
        <p:txBody>
          <a:bodyPr>
            <a:normAutofit fontScale="90000"/>
          </a:bodyPr>
          <a:lstStyle/>
          <a:p>
            <a:r>
              <a:rPr lang="en-US" dirty="0">
                <a:latin typeface="Gill Sans MT" panose="020B0502020104020203" pitchFamily="34" charset="77"/>
              </a:rPr>
              <a:t>Prayer</a:t>
            </a:r>
          </a:p>
        </p:txBody>
      </p:sp>
    </p:spTree>
    <p:extLst>
      <p:ext uri="{BB962C8B-B14F-4D97-AF65-F5344CB8AC3E}">
        <p14:creationId xmlns:p14="http://schemas.microsoft.com/office/powerpoint/2010/main" val="200528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9A5C-4E28-426E-A1C1-6FC0AB68D4C7}"/>
              </a:ext>
            </a:extLst>
          </p:cNvPr>
          <p:cNvSpPr>
            <a:spLocks noGrp="1"/>
          </p:cNvSpPr>
          <p:nvPr>
            <p:ph type="title"/>
          </p:nvPr>
        </p:nvSpPr>
        <p:spPr>
          <a:xfrm>
            <a:off x="2230554" y="964692"/>
            <a:ext cx="8174736" cy="914400"/>
          </a:xfrm>
        </p:spPr>
        <p:txBody>
          <a:bodyPr/>
          <a:lstStyle/>
          <a:p>
            <a:r>
              <a:rPr lang="en-US" dirty="0">
                <a:latin typeface="Gill Sans MT" panose="020B0502020104020203" pitchFamily="34" charset="77"/>
              </a:rPr>
              <a:t>Immanuel prayer</a:t>
            </a:r>
          </a:p>
        </p:txBody>
      </p:sp>
      <p:sp>
        <p:nvSpPr>
          <p:cNvPr id="4" name="Content Placeholder 3">
            <a:extLst>
              <a:ext uri="{FF2B5EF4-FFF2-40B4-BE49-F238E27FC236}">
                <a16:creationId xmlns:a16="http://schemas.microsoft.com/office/drawing/2014/main" id="{19725C36-956A-4F50-A648-5455BC8624CF}"/>
              </a:ext>
            </a:extLst>
          </p:cNvPr>
          <p:cNvSpPr>
            <a:spLocks noGrp="1"/>
          </p:cNvSpPr>
          <p:nvPr>
            <p:ph idx="1"/>
          </p:nvPr>
        </p:nvSpPr>
        <p:spPr>
          <a:xfrm>
            <a:off x="2230554" y="2286000"/>
            <a:ext cx="8174736" cy="411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45720" indent="0">
              <a:buNone/>
            </a:pPr>
            <a:r>
              <a:rPr lang="en-US" sz="3200" b="1" dirty="0">
                <a:latin typeface="Garamond" panose="02020404030301010803" pitchFamily="18" charset="0"/>
              </a:rPr>
              <a:t>Steps</a:t>
            </a:r>
          </a:p>
          <a:p>
            <a:pPr lvl="1">
              <a:buFont typeface="Arial" panose="020B0604020202020204" pitchFamily="34" charset="0"/>
              <a:buChar char="•"/>
            </a:pPr>
            <a:r>
              <a:rPr lang="en-US" sz="2600" dirty="0">
                <a:latin typeface="Garamond" panose="02020404030301010803" pitchFamily="18" charset="0"/>
              </a:rPr>
              <a:t>Prayer of protection</a:t>
            </a:r>
          </a:p>
          <a:p>
            <a:pPr lvl="1">
              <a:buFont typeface="Arial" panose="020B0604020202020204" pitchFamily="34" charset="0"/>
              <a:buChar char="•"/>
            </a:pPr>
            <a:r>
              <a:rPr lang="en-US" sz="2600" dirty="0">
                <a:latin typeface="Garamond" panose="02020404030301010803" pitchFamily="18" charset="0"/>
              </a:rPr>
              <a:t>Invite the Holy  Spirit</a:t>
            </a:r>
          </a:p>
          <a:p>
            <a:pPr lvl="1">
              <a:buFont typeface="Arial" panose="020B0604020202020204" pitchFamily="34" charset="0"/>
              <a:buChar char="•"/>
            </a:pPr>
            <a:r>
              <a:rPr lang="en-US" sz="2600" dirty="0">
                <a:latin typeface="Garamond" panose="02020404030301010803" pitchFamily="18" charset="0"/>
              </a:rPr>
              <a:t>Quiet and relax</a:t>
            </a:r>
          </a:p>
          <a:p>
            <a:pPr lvl="1">
              <a:buFont typeface="Arial" panose="020B0604020202020204" pitchFamily="34" charset="0"/>
              <a:buChar char="•"/>
            </a:pPr>
            <a:r>
              <a:rPr lang="en-US" sz="2600" dirty="0">
                <a:latin typeface="Garamond" panose="02020404030301010803" pitchFamily="18" charset="0"/>
              </a:rPr>
              <a:t>Positive Memory/Appreciation</a:t>
            </a:r>
          </a:p>
          <a:p>
            <a:pPr lvl="1">
              <a:buFont typeface="Arial" panose="020B0604020202020204" pitchFamily="34" charset="0"/>
              <a:buChar char="•"/>
            </a:pPr>
            <a:r>
              <a:rPr lang="en-US" sz="2600" dirty="0">
                <a:latin typeface="Garamond" panose="02020404030301010803" pitchFamily="18" charset="0"/>
              </a:rPr>
              <a:t>Enjoy/rest in the memory</a:t>
            </a:r>
          </a:p>
          <a:p>
            <a:pPr lvl="1">
              <a:buFont typeface="Arial" panose="020B0604020202020204" pitchFamily="34" charset="0"/>
              <a:buChar char="•"/>
            </a:pPr>
            <a:r>
              <a:rPr lang="en-US" sz="2600" dirty="0">
                <a:latin typeface="Garamond" panose="02020404030301010803" pitchFamily="18" charset="0"/>
              </a:rPr>
              <a:t>Connect to Jesus, Father, Holy Spirit</a:t>
            </a:r>
          </a:p>
          <a:p>
            <a:pPr lvl="1">
              <a:buFont typeface="Arial" panose="020B0604020202020204" pitchFamily="34" charset="0"/>
              <a:buChar char="•"/>
            </a:pPr>
            <a:r>
              <a:rPr lang="en-US" sz="2600" dirty="0">
                <a:latin typeface="Garamond" panose="02020404030301010803" pitchFamily="18" charset="0"/>
              </a:rPr>
              <a:t>Listen</a:t>
            </a:r>
          </a:p>
        </p:txBody>
      </p:sp>
    </p:spTree>
    <p:extLst>
      <p:ext uri="{BB962C8B-B14F-4D97-AF65-F5344CB8AC3E}">
        <p14:creationId xmlns:p14="http://schemas.microsoft.com/office/powerpoint/2010/main" val="180998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DD49FC2-6E41-486F-9138-C0A55CF2AE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8" y="0"/>
            <a:ext cx="6932612" cy="6883532"/>
          </a:xfrm>
        </p:spPr>
      </p:pic>
      <p:sp>
        <p:nvSpPr>
          <p:cNvPr id="6" name="Title 1">
            <a:extLst>
              <a:ext uri="{FF2B5EF4-FFF2-40B4-BE49-F238E27FC236}">
                <a16:creationId xmlns:a16="http://schemas.microsoft.com/office/drawing/2014/main" id="{91373D8B-198A-704C-A45A-B57D12FA04BB}"/>
              </a:ext>
            </a:extLst>
          </p:cNvPr>
          <p:cNvSpPr txBox="1">
            <a:spLocks/>
          </p:cNvSpPr>
          <p:nvPr/>
        </p:nvSpPr>
        <p:spPr bwMode="blackWhite">
          <a:xfrm>
            <a:off x="7737074" y="3026265"/>
            <a:ext cx="3793454" cy="830997"/>
          </a:xfrm>
          <a:prstGeom prst="rect">
            <a:avLst/>
          </a:prstGeom>
          <a:solidFill>
            <a:srgbClr val="FFFFFF"/>
          </a:solidFill>
          <a:ln w="38100" cap="sq">
            <a:solidFill>
              <a:srgbClr val="404040"/>
            </a:solidFill>
            <a:miter lim="800000"/>
          </a:ln>
        </p:spPr>
        <p:txBody>
          <a:bodyPr vert="horz" lIns="182880" tIns="182880" rIns="182880" bIns="182880" rtlCol="0" anchor="ctr" anchorCtr="1">
            <a:normAutofit fontScale="92500"/>
          </a:bodyPr>
          <a:lstStyle>
            <a:lvl1pPr algn="ctr" defTabSz="914126" rtl="0" eaLnBrk="1" latinLnBrk="0" hangingPunct="1">
              <a:lnSpc>
                <a:spcPct val="90000"/>
              </a:lnSpc>
              <a:spcBef>
                <a:spcPct val="0"/>
              </a:spcBef>
              <a:buNone/>
              <a:defRPr sz="3799" kern="1200" cap="all" spc="200" baseline="0">
                <a:solidFill>
                  <a:srgbClr val="262626"/>
                </a:solidFill>
                <a:latin typeface="+mj-lt"/>
                <a:ea typeface="+mj-ea"/>
                <a:cs typeface="+mj-cs"/>
              </a:defRPr>
            </a:lvl1pPr>
          </a:lstStyle>
          <a:p>
            <a:pPr defTabSz="914400"/>
            <a:r>
              <a:rPr lang="en-US" sz="2800" dirty="0">
                <a:latin typeface="Gill Sans MT" panose="020B0502020104020203" pitchFamily="34" charset="77"/>
              </a:rPr>
              <a:t>Teach me to pray</a:t>
            </a:r>
          </a:p>
        </p:txBody>
      </p:sp>
    </p:spTree>
    <p:extLst>
      <p:ext uri="{BB962C8B-B14F-4D97-AF65-F5344CB8AC3E}">
        <p14:creationId xmlns:p14="http://schemas.microsoft.com/office/powerpoint/2010/main" val="265934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69F1-E4DD-48B4-AE82-A3B3AFCF0558}"/>
              </a:ext>
            </a:extLst>
          </p:cNvPr>
          <p:cNvSpPr>
            <a:spLocks noGrp="1"/>
          </p:cNvSpPr>
          <p:nvPr>
            <p:ph type="title"/>
          </p:nvPr>
        </p:nvSpPr>
        <p:spPr>
          <a:xfrm>
            <a:off x="2230555" y="964692"/>
            <a:ext cx="8174736" cy="914400"/>
          </a:xfrm>
        </p:spPr>
        <p:txBody>
          <a:bodyPr>
            <a:normAutofit/>
          </a:bodyPr>
          <a:lstStyle/>
          <a:p>
            <a:r>
              <a:rPr lang="en-US" dirty="0">
                <a:latin typeface="Gill Sans MT" panose="020B0502020104020203" pitchFamily="34" charset="77"/>
              </a:rPr>
              <a:t>Friendship With God</a:t>
            </a:r>
          </a:p>
        </p:txBody>
      </p:sp>
      <p:sp>
        <p:nvSpPr>
          <p:cNvPr id="3" name="Content Placeholder 2">
            <a:extLst>
              <a:ext uri="{FF2B5EF4-FFF2-40B4-BE49-F238E27FC236}">
                <a16:creationId xmlns:a16="http://schemas.microsoft.com/office/drawing/2014/main" id="{6040C170-EBD4-4A02-A1A9-796F417CDC84}"/>
              </a:ext>
            </a:extLst>
          </p:cNvPr>
          <p:cNvSpPr>
            <a:spLocks noGrp="1"/>
          </p:cNvSpPr>
          <p:nvPr>
            <p:ph idx="1"/>
          </p:nvPr>
        </p:nvSpPr>
        <p:spPr>
          <a:xfrm>
            <a:off x="2230555" y="2286000"/>
            <a:ext cx="8174736" cy="4114801"/>
          </a:xfrm>
        </p:spPr>
        <p:txBody>
          <a:bodyPr>
            <a:normAutofit lnSpcReduction="10000"/>
          </a:bodyPr>
          <a:lstStyle/>
          <a:p>
            <a:r>
              <a:rPr lang="en-US" sz="2800" dirty="0">
                <a:latin typeface="Garamond" panose="02020404030301010803" pitchFamily="18" charset="0"/>
              </a:rPr>
              <a:t>I do not call you servants any longer, because the servant does not know what the master is doing; but I have called you friends, because I have made known to you everything I have heard from my Father.</a:t>
            </a:r>
          </a:p>
          <a:p>
            <a:pPr marL="0" indent="0" algn="r">
              <a:buNone/>
            </a:pPr>
            <a:r>
              <a:rPr lang="en-US" sz="2800" dirty="0">
                <a:latin typeface="Garamond" panose="02020404030301010803" pitchFamily="18" charset="0"/>
              </a:rPr>
              <a:t>John 15:15</a:t>
            </a:r>
          </a:p>
          <a:p>
            <a:endParaRPr lang="en-US" sz="2800" dirty="0">
              <a:latin typeface="Garamond" panose="02020404030301010803" pitchFamily="18" charset="0"/>
            </a:endParaRPr>
          </a:p>
          <a:p>
            <a:r>
              <a:rPr lang="en-US" sz="2800" dirty="0">
                <a:latin typeface="Garamond" panose="02020404030301010803" pitchFamily="18" charset="0"/>
              </a:rPr>
              <a:t>Abraham believed God, and it was counted to him as righteousness, and he was called a friend of God.</a:t>
            </a:r>
          </a:p>
          <a:p>
            <a:pPr marL="0" indent="0" algn="r">
              <a:buNone/>
            </a:pPr>
            <a:r>
              <a:rPr lang="en-US" sz="2800" dirty="0">
                <a:latin typeface="Garamond" panose="02020404030301010803" pitchFamily="18" charset="0"/>
              </a:rPr>
              <a:t>James 2:23</a:t>
            </a:r>
          </a:p>
          <a:p>
            <a:endParaRPr lang="en-US" dirty="0">
              <a:latin typeface="Garamond" panose="02020404030301010803" pitchFamily="18" charset="0"/>
            </a:endParaRPr>
          </a:p>
        </p:txBody>
      </p:sp>
    </p:spTree>
    <p:extLst>
      <p:ext uri="{BB962C8B-B14F-4D97-AF65-F5344CB8AC3E}">
        <p14:creationId xmlns:p14="http://schemas.microsoft.com/office/powerpoint/2010/main" val="122161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698" y="2438400"/>
            <a:ext cx="9371428" cy="1645920"/>
          </a:xfrm>
        </p:spPr>
        <p:txBody>
          <a:bodyPr/>
          <a:lstStyle/>
          <a:p>
            <a:pPr algn="ctr"/>
            <a:r>
              <a:rPr lang="en-US" dirty="0">
                <a:latin typeface="Gill Sans MT" panose="020B0502020104020203" pitchFamily="34" charset="77"/>
              </a:rPr>
              <a:t>Intimacy &amp; Friendship with God</a:t>
            </a:r>
          </a:p>
        </p:txBody>
      </p:sp>
      <p:sp>
        <p:nvSpPr>
          <p:cNvPr id="3" name="Subtitle 2">
            <a:extLst>
              <a:ext uri="{FF2B5EF4-FFF2-40B4-BE49-F238E27FC236}">
                <a16:creationId xmlns:a16="http://schemas.microsoft.com/office/drawing/2014/main" id="{36D04A85-723B-E04F-9D2C-94858CA0168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867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DF21-2B0F-4F33-9EAA-B8FD4F82E6B5}"/>
              </a:ext>
            </a:extLst>
          </p:cNvPr>
          <p:cNvSpPr>
            <a:spLocks noGrp="1" noChangeAspect="1"/>
          </p:cNvSpPr>
          <p:nvPr>
            <p:ph type="title"/>
          </p:nvPr>
        </p:nvSpPr>
        <p:spPr>
          <a:xfrm>
            <a:off x="2230554" y="964692"/>
            <a:ext cx="8174736" cy="914094"/>
          </a:xfrm>
        </p:spPr>
        <p:txBody>
          <a:bodyPr>
            <a:normAutofit/>
          </a:bodyPr>
          <a:lstStyle/>
          <a:p>
            <a:r>
              <a:rPr lang="en-US" dirty="0"/>
              <a:t>Friendship with God</a:t>
            </a:r>
          </a:p>
        </p:txBody>
      </p:sp>
      <p:sp>
        <p:nvSpPr>
          <p:cNvPr id="3" name="Content Placeholder 2">
            <a:extLst>
              <a:ext uri="{FF2B5EF4-FFF2-40B4-BE49-F238E27FC236}">
                <a16:creationId xmlns:a16="http://schemas.microsoft.com/office/drawing/2014/main" id="{D100DA92-5564-4745-9E6A-2B3A80CB870C}"/>
              </a:ext>
            </a:extLst>
          </p:cNvPr>
          <p:cNvSpPr>
            <a:spLocks noGrp="1"/>
          </p:cNvSpPr>
          <p:nvPr>
            <p:ph idx="1"/>
          </p:nvPr>
        </p:nvSpPr>
        <p:spPr>
          <a:xfrm>
            <a:off x="2230555" y="2286000"/>
            <a:ext cx="8174735" cy="4114800"/>
          </a:xfrm>
        </p:spPr>
        <p:txBody>
          <a:bodyPr>
            <a:normAutofit/>
          </a:bodyPr>
          <a:lstStyle/>
          <a:p>
            <a:r>
              <a:rPr lang="en-US" sz="2400" dirty="0">
                <a:latin typeface="Garamond" panose="02020404030301010803" pitchFamily="18" charset="0"/>
              </a:rPr>
              <a:t>We regard falling from God’s friendship as the only dreadful thing and we consider becoming God’s friend as the only thing worthy of honor and desire (Gregory of Nyssa, 4</a:t>
            </a:r>
            <a:r>
              <a:rPr lang="en-US" sz="2400" baseline="30000" dirty="0">
                <a:latin typeface="Garamond" panose="02020404030301010803" pitchFamily="18" charset="0"/>
              </a:rPr>
              <a:t>th</a:t>
            </a:r>
            <a:r>
              <a:rPr lang="en-US" sz="2400" dirty="0">
                <a:latin typeface="Garamond" panose="02020404030301010803" pitchFamily="18" charset="0"/>
              </a:rPr>
              <a:t> century). </a:t>
            </a:r>
          </a:p>
          <a:p>
            <a:r>
              <a:rPr lang="en-US" sz="2400" dirty="0">
                <a:latin typeface="Garamond" panose="02020404030301010803" pitchFamily="18" charset="0"/>
              </a:rPr>
              <a:t>Man’s chief end is to glorify God and enjoy Him forever (Westminster Catechism).</a:t>
            </a:r>
          </a:p>
          <a:p>
            <a:r>
              <a:rPr lang="en-US" sz="2400" dirty="0">
                <a:latin typeface="Garamond" panose="02020404030301010803" pitchFamily="18" charset="0"/>
              </a:rPr>
              <a:t>For thou has created all things for thy pleasure and for thy pleasure they were created (Revelation 4:1). </a:t>
            </a:r>
          </a:p>
          <a:p>
            <a:r>
              <a:rPr lang="en-US" sz="2400" dirty="0">
                <a:latin typeface="Garamond" panose="02020404030301010803" pitchFamily="18" charset="0"/>
              </a:rPr>
              <a:t>Delight yourself in the Lord and He will give you the desires of your heart (Psalm 37:4 ).</a:t>
            </a:r>
          </a:p>
        </p:txBody>
      </p:sp>
    </p:spTree>
    <p:extLst>
      <p:ext uri="{BB962C8B-B14F-4D97-AF65-F5344CB8AC3E}">
        <p14:creationId xmlns:p14="http://schemas.microsoft.com/office/powerpoint/2010/main" val="274615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6B93C6-DCCF-8D46-8B66-35B08D8150F2}"/>
              </a:ext>
            </a:extLst>
          </p:cNvPr>
          <p:cNvSpPr txBox="1">
            <a:spLocks/>
          </p:cNvSpPr>
          <p:nvPr/>
        </p:nvSpPr>
        <p:spPr bwMode="blackWhite">
          <a:xfrm>
            <a:off x="8785576" y="3013505"/>
            <a:ext cx="2744952" cy="830997"/>
          </a:xfrm>
          <a:prstGeom prst="rect">
            <a:avLst/>
          </a:prstGeom>
          <a:solidFill>
            <a:srgbClr val="FFFFFF"/>
          </a:solidFill>
          <a:ln w="38100" cap="sq">
            <a:solidFill>
              <a:srgbClr val="404040"/>
            </a:solidFill>
            <a:miter lim="800000"/>
          </a:ln>
        </p:spPr>
        <p:txBody>
          <a:bodyPr vert="horz" lIns="182880" tIns="182880" rIns="182880" bIns="182880" rtlCol="0" anchor="ctr" anchorCtr="1">
            <a:normAutofit/>
          </a:bodyPr>
          <a:lstStyle>
            <a:lvl1pPr algn="ctr" defTabSz="914126" rtl="0" eaLnBrk="1" latinLnBrk="0" hangingPunct="1">
              <a:lnSpc>
                <a:spcPct val="90000"/>
              </a:lnSpc>
              <a:spcBef>
                <a:spcPct val="0"/>
              </a:spcBef>
              <a:buNone/>
              <a:defRPr sz="3799" kern="1200" cap="all" spc="200" baseline="0">
                <a:solidFill>
                  <a:srgbClr val="262626"/>
                </a:solidFill>
                <a:latin typeface="+mj-lt"/>
                <a:ea typeface="+mj-ea"/>
                <a:cs typeface="+mj-cs"/>
              </a:defRPr>
            </a:lvl1pPr>
          </a:lstStyle>
          <a:p>
            <a:pPr defTabSz="914400"/>
            <a:r>
              <a:rPr lang="en-US" sz="2800" dirty="0">
                <a:latin typeface="Gill Sans MT" panose="020B0502020104020203" pitchFamily="34" charset="77"/>
              </a:rPr>
              <a:t>Prayer</a:t>
            </a:r>
          </a:p>
        </p:txBody>
      </p:sp>
      <p:pic>
        <p:nvPicPr>
          <p:cNvPr id="5" name="Content Placeholder 3" descr="A person wearing a suit and tie&#10;&#10;Description generated with very high confidence">
            <a:extLst>
              <a:ext uri="{FF2B5EF4-FFF2-40B4-BE49-F238E27FC236}">
                <a16:creationId xmlns:a16="http://schemas.microsoft.com/office/drawing/2014/main" id="{8119F2B6-E335-2C41-88F8-51D90E51809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26853"/>
          <a:stretch/>
        </p:blipFill>
        <p:spPr>
          <a:xfrm>
            <a:off x="0" y="10"/>
            <a:ext cx="8133286" cy="6857990"/>
          </a:xfrm>
          <a:prstGeom prst="rect">
            <a:avLst/>
          </a:prstGeom>
          <a:noFill/>
        </p:spPr>
      </p:pic>
    </p:spTree>
    <p:extLst>
      <p:ext uri="{BB962C8B-B14F-4D97-AF65-F5344CB8AC3E}">
        <p14:creationId xmlns:p14="http://schemas.microsoft.com/office/powerpoint/2010/main" val="356139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165C35B2-65F2-4424-992A-91EE5AB8B7C7}"/>
              </a:ext>
            </a:extLst>
          </p:cNvPr>
          <p:cNvSpPr>
            <a:spLocks noGrp="1"/>
          </p:cNvSpPr>
          <p:nvPr>
            <p:ph idx="1"/>
          </p:nvPr>
        </p:nvSpPr>
        <p:spPr/>
        <p:txBody>
          <a:bodyPr>
            <a:normAutofit/>
          </a:bodyPr>
          <a:lstStyle/>
          <a:p>
            <a:r>
              <a:rPr lang="en-US" sz="2800" dirty="0">
                <a:latin typeface="Garamond" panose="02020404030301010803" pitchFamily="18" charset="0"/>
              </a:rPr>
              <a:t>But I have stilled and quieted my soul; like a weaned child with its mother, like a weaned child is my soul within me.</a:t>
            </a:r>
          </a:p>
          <a:p>
            <a:pPr marL="0" indent="0" algn="r">
              <a:buNone/>
            </a:pPr>
            <a:r>
              <a:rPr lang="en-US" sz="2800" dirty="0">
                <a:latin typeface="Garamond" panose="02020404030301010803" pitchFamily="18" charset="0"/>
              </a:rPr>
              <a:t>Psalm 131:2</a:t>
            </a:r>
          </a:p>
          <a:p>
            <a:endParaRPr lang="en-US" sz="2800" dirty="0">
              <a:latin typeface="Garamond" panose="02020404030301010803" pitchFamily="18" charset="0"/>
            </a:endParaRPr>
          </a:p>
          <a:p>
            <a:r>
              <a:rPr lang="en-US" sz="2800" dirty="0">
                <a:latin typeface="Garamond" panose="02020404030301010803" pitchFamily="18" charset="0"/>
              </a:rPr>
              <a:t>Be still and know that I am God.</a:t>
            </a:r>
          </a:p>
          <a:p>
            <a:pPr marL="0" indent="0" algn="r">
              <a:buNone/>
            </a:pPr>
            <a:r>
              <a:rPr lang="en-US" sz="2800" dirty="0">
                <a:latin typeface="Garamond" panose="02020404030301010803" pitchFamily="18" charset="0"/>
              </a:rPr>
              <a:t>Psalm 46:10</a:t>
            </a:r>
          </a:p>
        </p:txBody>
      </p:sp>
      <p:pic>
        <p:nvPicPr>
          <p:cNvPr id="7" name="Picture 6">
            <a:extLst>
              <a:ext uri="{FF2B5EF4-FFF2-40B4-BE49-F238E27FC236}">
                <a16:creationId xmlns:a16="http://schemas.microsoft.com/office/drawing/2014/main" id="{0204651B-3784-364E-B310-74B3EC671C8D}"/>
              </a:ext>
            </a:extLst>
          </p:cNvPr>
          <p:cNvPicPr>
            <a:picLocks noChangeAspect="1"/>
          </p:cNvPicPr>
          <p:nvPr/>
        </p:nvPicPr>
        <p:blipFill rotWithShape="1">
          <a:blip r:embed="rId3">
            <a:extLst>
              <a:ext uri="{28A0092B-C50C-407E-A947-70E740481C1C}">
                <a14:useLocalDpi xmlns:a14="http://schemas.microsoft.com/office/drawing/2010/main" val="0"/>
              </a:ext>
            </a:extLst>
          </a:blip>
          <a:srcRect l="19989" r="15002"/>
          <a:stretch/>
        </p:blipFill>
        <p:spPr>
          <a:xfrm>
            <a:off x="0" y="894"/>
            <a:ext cx="6170612" cy="6857106"/>
          </a:xfrm>
          <a:prstGeom prst="rect">
            <a:avLst/>
          </a:prstGeom>
        </p:spPr>
      </p:pic>
    </p:spTree>
    <p:extLst>
      <p:ext uri="{BB962C8B-B14F-4D97-AF65-F5344CB8AC3E}">
        <p14:creationId xmlns:p14="http://schemas.microsoft.com/office/powerpoint/2010/main" val="89891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021C9-4857-46A5-A414-E7B906864E0A}"/>
              </a:ext>
            </a:extLst>
          </p:cNvPr>
          <p:cNvSpPr>
            <a:spLocks noGrp="1"/>
          </p:cNvSpPr>
          <p:nvPr>
            <p:ph type="title"/>
          </p:nvPr>
        </p:nvSpPr>
        <p:spPr>
          <a:xfrm>
            <a:off x="2230555" y="964692"/>
            <a:ext cx="8174736" cy="914400"/>
          </a:xfrm>
        </p:spPr>
        <p:txBody>
          <a:bodyPr>
            <a:normAutofit/>
          </a:bodyPr>
          <a:lstStyle/>
          <a:p>
            <a:r>
              <a:rPr lang="en-US" dirty="0">
                <a:latin typeface="Gill Sans MT" panose="020B0502020104020203" pitchFamily="34" charset="77"/>
              </a:rPr>
              <a:t>Intimate Friendship with God</a:t>
            </a:r>
          </a:p>
        </p:txBody>
      </p:sp>
      <p:sp>
        <p:nvSpPr>
          <p:cNvPr id="3" name="Content Placeholder 2">
            <a:extLst>
              <a:ext uri="{FF2B5EF4-FFF2-40B4-BE49-F238E27FC236}">
                <a16:creationId xmlns:a16="http://schemas.microsoft.com/office/drawing/2014/main" id="{F49E3ADB-7D06-483A-BD91-18CD51DCF207}"/>
              </a:ext>
            </a:extLst>
          </p:cNvPr>
          <p:cNvSpPr>
            <a:spLocks noGrp="1"/>
          </p:cNvSpPr>
          <p:nvPr>
            <p:ph idx="1"/>
          </p:nvPr>
        </p:nvSpPr>
        <p:spPr>
          <a:xfrm>
            <a:off x="2230555" y="2286000"/>
            <a:ext cx="8174736" cy="4114800"/>
          </a:xfrm>
        </p:spPr>
        <p:txBody>
          <a:bodyPr>
            <a:noAutofit/>
          </a:bodyPr>
          <a:lstStyle/>
          <a:p>
            <a:r>
              <a:rPr lang="en-US" sz="2400" dirty="0">
                <a:latin typeface="Garamond" panose="02020404030301010803" pitchFamily="18" charset="0"/>
              </a:rPr>
              <a:t>Intimacy with God seems to be a lost art.  Our world has replaced hunger for God with service because serving is easier to do and we can see the results (Henry </a:t>
            </a:r>
            <a:r>
              <a:rPr lang="en-US" sz="2400" dirty="0" err="1">
                <a:latin typeface="Garamond" panose="02020404030301010803" pitchFamily="18" charset="0"/>
              </a:rPr>
              <a:t>Nowen</a:t>
            </a:r>
            <a:r>
              <a:rPr lang="en-US" sz="2400" dirty="0">
                <a:latin typeface="Garamond" panose="02020404030301010803" pitchFamily="18" charset="0"/>
              </a:rPr>
              <a:t>).</a:t>
            </a:r>
          </a:p>
          <a:p>
            <a:r>
              <a:rPr lang="en-US" sz="2400" dirty="0">
                <a:latin typeface="Garamond" panose="02020404030301010803" pitchFamily="18" charset="0"/>
              </a:rPr>
              <a:t>In this noise and busyness, what is often lost is vital to our spiritual health and maturity–the still small voice of God (Leanne Payne).</a:t>
            </a:r>
          </a:p>
          <a:p>
            <a:r>
              <a:rPr lang="en-US" sz="2400" dirty="0">
                <a:latin typeface="Garamond" panose="02020404030301010803" pitchFamily="18" charset="0"/>
              </a:rPr>
              <a:t>“I will remain in the world no longer, but they are still in the world and I am coming to you.  Holy Father, protect them by the power of your name – the name you gave me – so that they may be one as we are one (John 17:11).</a:t>
            </a:r>
            <a:endParaRPr lang="en-US" sz="2400" b="1" dirty="0">
              <a:latin typeface="Garamond" panose="02020404030301010803" pitchFamily="18" charset="0"/>
            </a:endParaRPr>
          </a:p>
        </p:txBody>
      </p:sp>
    </p:spTree>
    <p:extLst>
      <p:ext uri="{BB962C8B-B14F-4D97-AF65-F5344CB8AC3E}">
        <p14:creationId xmlns:p14="http://schemas.microsoft.com/office/powerpoint/2010/main" val="112033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02E6-687D-41C8-8B27-C5F551EACDD2}"/>
              </a:ext>
            </a:extLst>
          </p:cNvPr>
          <p:cNvSpPr>
            <a:spLocks noGrp="1"/>
          </p:cNvSpPr>
          <p:nvPr>
            <p:ph type="title"/>
          </p:nvPr>
        </p:nvSpPr>
        <p:spPr>
          <a:xfrm>
            <a:off x="8761413" y="1981201"/>
            <a:ext cx="2769116" cy="1700472"/>
          </a:xfrm>
        </p:spPr>
        <p:txBody>
          <a:bodyPr vert="horz" lIns="182880" tIns="182880" rIns="182880" bIns="182880" rtlCol="0" anchor="ctr">
            <a:normAutofit/>
          </a:bodyPr>
          <a:lstStyle/>
          <a:p>
            <a:pPr defTabSz="914400"/>
            <a:r>
              <a:rPr lang="en-US" sz="2000" kern="1200" cap="all" spc="200" baseline="0" dirty="0">
                <a:solidFill>
                  <a:srgbClr val="262626"/>
                </a:solidFill>
                <a:latin typeface="Gill Sans MT" panose="020B0502020104020203" pitchFamily="34" charset="77"/>
              </a:rPr>
              <a:t>Immanuel Prayer</a:t>
            </a:r>
          </a:p>
        </p:txBody>
      </p:sp>
      <p:pic>
        <p:nvPicPr>
          <p:cNvPr id="5" name="Picture 4">
            <a:extLst>
              <a:ext uri="{FF2B5EF4-FFF2-40B4-BE49-F238E27FC236}">
                <a16:creationId xmlns:a16="http://schemas.microsoft.com/office/drawing/2014/main" id="{20336A3D-C08C-A849-9BE6-025A60B8F45A}"/>
              </a:ext>
            </a:extLst>
          </p:cNvPr>
          <p:cNvPicPr>
            <a:picLocks noChangeAspect="1"/>
          </p:cNvPicPr>
          <p:nvPr/>
        </p:nvPicPr>
        <p:blipFill rotWithShape="1">
          <a:blip r:embed="rId3">
            <a:extLst>
              <a:ext uri="{28A0092B-C50C-407E-A947-70E740481C1C}">
                <a14:useLocalDpi xmlns:a14="http://schemas.microsoft.com/office/drawing/2010/main" val="0"/>
              </a:ext>
            </a:extLst>
          </a:blip>
          <a:srcRect l="16453" r="3675"/>
          <a:stretch/>
        </p:blipFill>
        <p:spPr>
          <a:xfrm>
            <a:off x="-1588" y="1"/>
            <a:ext cx="8138160" cy="6857999"/>
          </a:xfrm>
          <a:prstGeom prst="rect">
            <a:avLst/>
          </a:prstGeom>
        </p:spPr>
      </p:pic>
    </p:spTree>
    <p:extLst>
      <p:ext uri="{BB962C8B-B14F-4D97-AF65-F5344CB8AC3E}">
        <p14:creationId xmlns:p14="http://schemas.microsoft.com/office/powerpoint/2010/main" val="139720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arce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5496</TotalTime>
  <Words>1633</Words>
  <Application>Microsoft Macintosh PowerPoint</Application>
  <PresentationFormat>Custom</PresentationFormat>
  <Paragraphs>88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Garamond</vt:lpstr>
      <vt:lpstr>Gill Sans MT</vt:lpstr>
      <vt:lpstr>Palatino Linotype</vt:lpstr>
      <vt:lpstr>Parcel</vt:lpstr>
      <vt:lpstr>Prayer</vt:lpstr>
      <vt:lpstr>PowerPoint Presentation</vt:lpstr>
      <vt:lpstr>Friendship With God</vt:lpstr>
      <vt:lpstr>Intimacy &amp; Friendship with God</vt:lpstr>
      <vt:lpstr>Friendship with God</vt:lpstr>
      <vt:lpstr>PowerPoint Presentation</vt:lpstr>
      <vt:lpstr>PowerPoint Presentation</vt:lpstr>
      <vt:lpstr>Intimate Friendship with God</vt:lpstr>
      <vt:lpstr>Immanuel Prayer</vt:lpstr>
      <vt:lpstr>Immanuel prayer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Intimacy/Friendship with God</dc:title>
  <dc:creator>Georgene Assur</dc:creator>
  <cp:lastModifiedBy>Roxy's MacBook Pro</cp:lastModifiedBy>
  <cp:revision>61</cp:revision>
  <cp:lastPrinted>2017-09-01T13:51:48Z</cp:lastPrinted>
  <dcterms:created xsi:type="dcterms:W3CDTF">2017-08-18T14:44:49Z</dcterms:created>
  <dcterms:modified xsi:type="dcterms:W3CDTF">2019-11-19T16:20:29Z</dcterms:modified>
</cp:coreProperties>
</file>